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80" r:id="rId9"/>
    <p:sldId id="279" r:id="rId10"/>
    <p:sldId id="281" r:id="rId11"/>
    <p:sldId id="264" r:id="rId12"/>
    <p:sldId id="275" r:id="rId13"/>
    <p:sldId id="261" r:id="rId14"/>
    <p:sldId id="271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92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2FA16-209C-4922-B849-0B2F24A5C4E3}" type="datetimeFigureOut">
              <a:rPr lang="de-DE" smtClean="0"/>
              <a:t>14.12.2020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9DDF-7EB2-4754-B25C-F3794E4B62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2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5975-7DE1-401C-A48A-946203E5BEF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48BA0-09CF-4FE5-9CE6-12BEB0156BD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2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5EDD-8A0C-4BE7-B3C1-8D7A298CB4E5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5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E2BF-7450-47F0-B757-860E5BB62D82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68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93D5-462B-4CA7-A3B4-A962D593428D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D3D4-6A71-49AD-94D9-E9F5F2130C4D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4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7EA7-92B6-42C0-B4EB-59957CB3E130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6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46A3-A969-45CD-BCCE-6A7AC3325806}" type="datetime1">
              <a:rPr lang="de-DE" smtClean="0"/>
              <a:t>14.12.2020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8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5CD-3766-4D55-B3E9-8ABCC839B12C}" type="datetime1">
              <a:rPr lang="de-DE" smtClean="0"/>
              <a:t>14.12.2020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1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A1D4-1628-4AEC-8860-FF5FFA78D48E}" type="datetime1">
              <a:rPr lang="de-DE" smtClean="0"/>
              <a:t>14.12.2020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1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4768-3C17-4F95-9B26-8D6E2A68E95A}" type="datetime1">
              <a:rPr lang="de-DE" smtClean="0"/>
              <a:t>14.12.2020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67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4315B6-4A25-460E-A7E5-E25E5E99FA50}" type="datetime1">
              <a:rPr lang="de-DE" smtClean="0"/>
              <a:t>14.12.2020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72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A85-70CC-4CAD-B160-1F912D522201}" type="datetime1">
              <a:rPr lang="de-DE" smtClean="0"/>
              <a:t>14.12.2020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7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037FD3-08D1-48FF-BA83-69FFCC6B0433}" type="datetime1">
              <a:rPr lang="de-DE" smtClean="0"/>
              <a:t>14.12.2020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6366E6-75B8-424F-8AB2-5F66000DDE4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5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1830" y="4681844"/>
            <a:ext cx="9381788" cy="129587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sz="43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Herzlich willkommen zum virtuellen Tag der offenen Tür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5" y="361274"/>
            <a:ext cx="6550926" cy="3384386"/>
          </a:xfrm>
          <a:prstGeom prst="rect">
            <a:avLst/>
          </a:prstGeom>
        </p:spPr>
      </p:pic>
      <p:pic>
        <p:nvPicPr>
          <p:cNvPr id="5" name="Sprache 001_sd.m4a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Grundsätze unserer pädagogischen Arbeit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Gymnasium Schönefeld    |    TAG DER OFFENEN TÜR   |    Januar 2021</a:t>
            </a:r>
            <a:endParaRPr lang="de-DE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306097" cy="42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Möglichkeiten der Mitwirkung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68779" y="1857295"/>
            <a:ext cx="9344963" cy="4209010"/>
          </a:xfrm>
        </p:spPr>
        <p:txBody>
          <a:bodyPr>
            <a:normAutofit/>
          </a:bodyPr>
          <a:lstStyle/>
          <a:p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Mitwirkungsgremien:</a:t>
            </a:r>
            <a:b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Elternkonferenz 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Schulkonferenz 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beratende Mitglieder in den: </a:t>
            </a:r>
            <a:endParaRPr lang="de-DE" sz="2600" dirty="0">
              <a:solidFill>
                <a:schemeClr val="accent4">
                  <a:lumMod val="50000"/>
                </a:schemeClr>
              </a:solidFill>
            </a:endParaRPr>
          </a:p>
          <a:p>
            <a:pPr lvl="7"/>
            <a:r>
              <a:rPr lang="de-DE" sz="2200" dirty="0" smtClean="0">
                <a:solidFill>
                  <a:schemeClr val="accent4">
                    <a:lumMod val="50000"/>
                  </a:schemeClr>
                </a:solidFill>
              </a:rPr>
              <a:t>Fachkonferenzen</a:t>
            </a:r>
          </a:p>
          <a:p>
            <a:pPr lvl="7"/>
            <a:r>
              <a:rPr lang="de-DE" sz="2200" dirty="0" smtClean="0">
                <a:solidFill>
                  <a:schemeClr val="accent4">
                    <a:lumMod val="50000"/>
                  </a:schemeClr>
                </a:solidFill>
              </a:rPr>
              <a:t>Lehrerkonferenzen</a:t>
            </a:r>
          </a:p>
          <a:p>
            <a:pPr lvl="7"/>
            <a:r>
              <a:rPr lang="de-DE" sz="2200" dirty="0" smtClean="0">
                <a:solidFill>
                  <a:schemeClr val="accent4">
                    <a:lumMod val="50000"/>
                  </a:schemeClr>
                </a:solidFill>
              </a:rPr>
              <a:t>Schülerkonferenzen</a:t>
            </a:r>
          </a:p>
          <a:p>
            <a:pPr marL="914400" lvl="2" indent="0">
              <a:buNone/>
            </a:pPr>
            <a:endParaRPr lang="de-DE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chemeClr val="accent4">
                    <a:lumMod val="50000"/>
                  </a:schemeClr>
                </a:solidFill>
              </a:rPr>
              <a:t>g</a:t>
            </a:r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eplante Schulfahrten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68780" y="1857295"/>
            <a:ext cx="8915400" cy="42090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 7. Klasse:</a:t>
            </a:r>
          </a:p>
          <a:p>
            <a:pPr lvl="1">
              <a:lnSpc>
                <a:spcPct val="150000"/>
              </a:lnSpc>
            </a:pP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Medienwoche auf der Insel Fehmarn</a:t>
            </a:r>
            <a:endParaRPr lang="de-DE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 9. Klasse:</a:t>
            </a:r>
            <a:endParaRPr lang="de-DE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Sprachreise ins Land der zweiten Fremdsprache </a:t>
            </a:r>
            <a:b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(Frankreich oder Spanien)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10. Klasse:</a:t>
            </a:r>
          </a:p>
          <a:p>
            <a:pPr lvl="1">
              <a:lnSpc>
                <a:spcPct val="150000"/>
              </a:lnSpc>
              <a:buClr>
                <a:srgbClr val="E48312"/>
              </a:buClr>
            </a:pPr>
            <a:r>
              <a:rPr lang="de-DE" sz="2600" dirty="0">
                <a:solidFill>
                  <a:srgbClr val="9B8357">
                    <a:lumMod val="50000"/>
                  </a:srgbClr>
                </a:solidFill>
              </a:rPr>
              <a:t>Sprachreise </a:t>
            </a:r>
            <a:r>
              <a:rPr lang="de-DE" sz="2600" dirty="0" smtClean="0">
                <a:solidFill>
                  <a:srgbClr val="9B8357">
                    <a:lumMod val="50000"/>
                  </a:srgbClr>
                </a:solidFill>
              </a:rPr>
              <a:t>nach England</a:t>
            </a:r>
            <a:endParaRPr lang="de-DE" sz="2600" dirty="0">
              <a:solidFill>
                <a:srgbClr val="9B8357">
                  <a:lumMod val="50000"/>
                </a:srgbClr>
              </a:solidFill>
            </a:endParaRPr>
          </a:p>
          <a:p>
            <a:pPr marL="201168" lvl="1" indent="0">
              <a:buNone/>
            </a:pPr>
            <a:endParaRPr lang="de-DE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de-DE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Unterrichtszeiten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91068" y="1543397"/>
            <a:ext cx="8915400" cy="4209010"/>
          </a:xfrm>
        </p:spPr>
        <p:txBody>
          <a:bodyPr>
            <a:normAutofit/>
          </a:bodyPr>
          <a:lstStyle/>
          <a:p>
            <a:endParaRPr lang="de-DE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12837"/>
              </p:ext>
            </p:extLst>
          </p:nvPr>
        </p:nvGraphicFramePr>
        <p:xfrm>
          <a:off x="2302609" y="1838892"/>
          <a:ext cx="7102648" cy="430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503">
                  <a:extLst>
                    <a:ext uri="{9D8B030D-6E8A-4147-A177-3AD203B41FA5}">
                      <a16:colId xmlns:a16="http://schemas.microsoft.com/office/drawing/2014/main" val="125288891"/>
                    </a:ext>
                  </a:extLst>
                </a:gridCol>
                <a:gridCol w="3744145">
                  <a:extLst>
                    <a:ext uri="{9D8B030D-6E8A-4147-A177-3AD203B41FA5}">
                      <a16:colId xmlns:a16="http://schemas.microsoft.com/office/drawing/2014/main" val="2185574984"/>
                    </a:ext>
                  </a:extLst>
                </a:gridCol>
              </a:tblGrid>
              <a:tr h="56675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Unterrichtsstunde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Zeit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867159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 1. - 2.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08:00 – 09:30 </a:t>
                      </a:r>
                      <a:r>
                        <a:rPr lang="en-GB" sz="260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47362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 </a:t>
                      </a:r>
                      <a:r>
                        <a:rPr lang="en-GB" sz="2600" dirty="0" err="1" smtClean="0"/>
                        <a:t>Hofpause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09:30 – 09:50 </a:t>
                      </a:r>
                      <a:r>
                        <a:rPr lang="en-GB" sz="260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22981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 3. - 4.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09:50</a:t>
                      </a:r>
                      <a:r>
                        <a:rPr lang="en-GB" sz="2600" baseline="0" dirty="0" smtClean="0"/>
                        <a:t> – 11:20 </a:t>
                      </a:r>
                      <a:r>
                        <a:rPr lang="en-GB" sz="2600" baseline="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77016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 </a:t>
                      </a:r>
                      <a:r>
                        <a:rPr lang="en-GB" sz="2600" dirty="0" err="1" smtClean="0"/>
                        <a:t>Mittagspause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11:20</a:t>
                      </a:r>
                      <a:r>
                        <a:rPr lang="en-GB" sz="2600" baseline="0" dirty="0" smtClean="0"/>
                        <a:t> – 12:00 </a:t>
                      </a:r>
                      <a:r>
                        <a:rPr lang="en-GB" sz="2600" baseline="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94196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 5. - 6. 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12:00</a:t>
                      </a:r>
                      <a:r>
                        <a:rPr lang="en-GB" sz="2600" baseline="0" dirty="0" smtClean="0"/>
                        <a:t> – 13:30 </a:t>
                      </a:r>
                      <a:r>
                        <a:rPr lang="en-GB" sz="2600" baseline="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95233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</a:t>
                      </a:r>
                      <a:r>
                        <a:rPr lang="en-GB" sz="2600" baseline="0" dirty="0" smtClean="0"/>
                        <a:t> Pause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13:30</a:t>
                      </a:r>
                      <a:r>
                        <a:rPr lang="en-GB" sz="2600" baseline="0" dirty="0" smtClean="0"/>
                        <a:t> – 13:40 </a:t>
                      </a:r>
                      <a:r>
                        <a:rPr lang="en-GB" sz="2600" baseline="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64277"/>
                  </a:ext>
                </a:extLst>
              </a:tr>
              <a:tr h="533414">
                <a:tc>
                  <a:txBody>
                    <a:bodyPr/>
                    <a:lstStyle/>
                    <a:p>
                      <a:pPr algn="l"/>
                      <a:r>
                        <a:rPr lang="en-GB" sz="2600" dirty="0" smtClean="0"/>
                        <a:t>  7. - 8.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  13:40 – 15:10 </a:t>
                      </a:r>
                      <a:r>
                        <a:rPr lang="en-GB" sz="2600" dirty="0" err="1" smtClean="0"/>
                        <a:t>Uhr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23623"/>
                  </a:ext>
                </a:extLst>
              </a:tr>
            </a:tbl>
          </a:graphicData>
        </a:graphic>
      </p:graphicFrame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Kontaktdaten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1731" y="1848882"/>
            <a:ext cx="8915400" cy="4209010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</a:pPr>
            <a:r>
              <a:rPr lang="de-DE" sz="2800" dirty="0" smtClean="0">
                <a:solidFill>
                  <a:srgbClr val="9B8357">
                    <a:lumMod val="50000"/>
                  </a:srgbClr>
                </a:solidFill>
              </a:rPr>
              <a:t>Pestalozzistraße 1</a:t>
            </a:r>
          </a:p>
          <a:p>
            <a:pPr lvl="0">
              <a:buClr>
                <a:srgbClr val="E48312"/>
              </a:buClr>
            </a:pPr>
            <a:r>
              <a:rPr lang="de-DE" sz="2800" dirty="0" smtClean="0">
                <a:solidFill>
                  <a:srgbClr val="9B8357">
                    <a:lumMod val="50000"/>
                  </a:srgbClr>
                </a:solidFill>
              </a:rPr>
              <a:t>12529 Schönefeld</a:t>
            </a:r>
          </a:p>
          <a:p>
            <a:pPr lvl="0">
              <a:buClr>
                <a:srgbClr val="E48312"/>
              </a:buClr>
            </a:pPr>
            <a:endParaRPr lang="de-DE" sz="2800" dirty="0">
              <a:solidFill>
                <a:srgbClr val="9B8357">
                  <a:lumMod val="50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de-DE" sz="2800" dirty="0" smtClean="0">
                <a:solidFill>
                  <a:srgbClr val="9B8357">
                    <a:lumMod val="50000"/>
                  </a:srgbClr>
                </a:solidFill>
              </a:rPr>
              <a:t>Tel.: 		(030) 220 293 10</a:t>
            </a:r>
          </a:p>
          <a:p>
            <a:pPr lvl="0">
              <a:buClr>
                <a:srgbClr val="E48312"/>
              </a:buClr>
            </a:pPr>
            <a:r>
              <a:rPr lang="de-DE" sz="2800" dirty="0" smtClean="0">
                <a:solidFill>
                  <a:srgbClr val="9B8357">
                    <a:lumMod val="50000"/>
                  </a:srgbClr>
                </a:solidFill>
              </a:rPr>
              <a:t>Web:		www.staatliches-gymnasium-schoenefeld.de</a:t>
            </a:r>
          </a:p>
          <a:p>
            <a:pPr lvl="0">
              <a:buClr>
                <a:srgbClr val="E48312"/>
              </a:buClr>
            </a:pPr>
            <a:r>
              <a:rPr lang="de-DE" sz="2800" dirty="0" smtClean="0">
                <a:solidFill>
                  <a:srgbClr val="9B8357">
                    <a:lumMod val="50000"/>
                  </a:srgbClr>
                </a:solidFill>
              </a:rPr>
              <a:t>E-Mail: 	gymnasium@schoenefeld.info</a:t>
            </a:r>
            <a:endParaRPr lang="de-DE" sz="2800" dirty="0">
              <a:solidFill>
                <a:srgbClr val="9B8357">
                  <a:lumMod val="50000"/>
                </a:srgbClr>
              </a:solidFill>
            </a:endParaRPr>
          </a:p>
          <a:p>
            <a:pPr marL="457200" lvl="1" indent="0">
              <a:buNone/>
            </a:pPr>
            <a:endParaRPr lang="de-DE" sz="3600" dirty="0" smtClean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Informationen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7057" y="1843648"/>
            <a:ext cx="8915400" cy="4327596"/>
          </a:xfrm>
        </p:spPr>
        <p:txBody>
          <a:bodyPr>
            <a:normAutofit fontScale="85000" lnSpcReduction="20000"/>
          </a:bodyPr>
          <a:lstStyle/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Vorstellung Schulleitung</a:t>
            </a: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Gymnasium Schönefeld 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pädagogische Ausrichtung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personelle Besetzung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Unterbringung</a:t>
            </a:r>
          </a:p>
          <a:p>
            <a:pPr lvl="1"/>
            <a:r>
              <a:rPr lang="de-DE" sz="2600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oderne Schule mit modernen </a:t>
            </a: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Werten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Grundsätze unserer pädagogischen Arbeit</a:t>
            </a:r>
            <a:endParaRPr lang="de-DE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Möglichkeiten </a:t>
            </a:r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der Mitwirkung</a:t>
            </a: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Schulfahrten</a:t>
            </a: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Unterrichtszeiten</a:t>
            </a:r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Kontaktmöglichkeiten</a:t>
            </a:r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dirty="0"/>
          </a:p>
          <a:p>
            <a:endParaRPr lang="de-DE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Schulleitung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737360"/>
            <a:ext cx="8915400" cy="4209010"/>
          </a:xfrm>
        </p:spPr>
        <p:txBody>
          <a:bodyPr>
            <a:normAutofit/>
          </a:bodyPr>
          <a:lstStyle/>
          <a:p>
            <a:endParaRPr lang="de-DE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Schulleiterin: </a:t>
            </a:r>
          </a:p>
          <a:p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Daniela Günther</a:t>
            </a:r>
          </a:p>
          <a:p>
            <a:endParaRPr lang="de-DE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600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tellv. Schulleiter: </a:t>
            </a:r>
          </a:p>
          <a:p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Mirko Hübner</a:t>
            </a:r>
          </a:p>
          <a:p>
            <a:endParaRPr lang="de-DE" sz="26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11" y="1977524"/>
            <a:ext cx="5953269" cy="3968846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8997" y="148422"/>
            <a:ext cx="10058400" cy="1450757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Kollegium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7509" r="4444" b="9752"/>
          <a:stretch/>
        </p:blipFill>
        <p:spPr>
          <a:xfrm>
            <a:off x="2693839" y="2030249"/>
            <a:ext cx="7068715" cy="3998465"/>
          </a:xfrm>
        </p:spPr>
      </p:pic>
    </p:spTree>
    <p:extLst>
      <p:ext uri="{BB962C8B-B14F-4D97-AF65-F5344CB8AC3E}">
        <p14:creationId xmlns:p14="http://schemas.microsoft.com/office/powerpoint/2010/main" val="18347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Gymnasium Schönefeld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70943"/>
            <a:ext cx="8915400" cy="4379732"/>
          </a:xfrm>
        </p:spPr>
        <p:txBody>
          <a:bodyPr>
            <a:normAutofit fontScale="85000" lnSpcReduction="20000"/>
          </a:bodyPr>
          <a:lstStyle/>
          <a:p>
            <a:r>
              <a:rPr lang="de-DE" sz="2800" dirty="0">
                <a:solidFill>
                  <a:schemeClr val="accent4">
                    <a:lumMod val="50000"/>
                  </a:schemeClr>
                </a:solidFill>
              </a:rPr>
              <a:t>pädagogische Ausrichtung:</a:t>
            </a:r>
          </a:p>
          <a:p>
            <a:pPr lvl="1"/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Sprachliche Profilierung (Schwerpunkt: </a:t>
            </a:r>
            <a:r>
              <a:rPr lang="de-DE" sz="2400" dirty="0" err="1">
                <a:solidFill>
                  <a:schemeClr val="accent4">
                    <a:lumMod val="50000"/>
                  </a:schemeClr>
                </a:solidFill>
              </a:rPr>
              <a:t>Bilingualität</a:t>
            </a:r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Zweite Fremdsprache: Spanisch oder Französisch</a:t>
            </a:r>
          </a:p>
          <a:p>
            <a:r>
              <a:rPr lang="de-DE" sz="2800" dirty="0">
                <a:solidFill>
                  <a:schemeClr val="accent4">
                    <a:lumMod val="50000"/>
                  </a:schemeClr>
                </a:solidFill>
              </a:rPr>
              <a:t>personelle Besetzung: </a:t>
            </a:r>
          </a:p>
          <a:p>
            <a:pPr lvl="1"/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14 Lehrkräfte</a:t>
            </a:r>
          </a:p>
          <a:p>
            <a:pPr lvl="1"/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Schulsozialarbeiterin</a:t>
            </a:r>
            <a:endParaRPr lang="de-DE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Schulsekretärin</a:t>
            </a:r>
          </a:p>
          <a:p>
            <a:pPr lvl="1"/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2 Hausmeister</a:t>
            </a:r>
            <a:endParaRPr lang="de-DE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800" dirty="0">
                <a:solidFill>
                  <a:schemeClr val="accent4">
                    <a:lumMod val="50000"/>
                  </a:schemeClr>
                </a:solidFill>
              </a:rPr>
              <a:t>Schulträger: Landkreis Dahme-Spreewald</a:t>
            </a:r>
          </a:p>
          <a:p>
            <a:r>
              <a:rPr lang="de-DE" sz="2800" dirty="0">
                <a:solidFill>
                  <a:schemeClr val="accent4">
                    <a:lumMod val="50000"/>
                  </a:schemeClr>
                </a:solidFill>
              </a:rPr>
              <a:t>Klassen:</a:t>
            </a:r>
          </a:p>
          <a:p>
            <a:pPr lvl="1"/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2 siebte Klassen (Schuljahr 2018/2019)</a:t>
            </a:r>
          </a:p>
          <a:p>
            <a:pPr lvl="1"/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2 siebte Klassen und 2 achte Klassen (Schuljahr 2019/2020</a:t>
            </a:r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3 siebte Klassen, 2 achte Klassen und 2 neunte Klassen (Schuljahr 2020/2021)</a:t>
            </a:r>
            <a:endParaRPr lang="de-DE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de-DE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38734" y="6459785"/>
            <a:ext cx="5670255" cy="365125"/>
          </a:xfrm>
        </p:spPr>
        <p:txBody>
          <a:bodyPr/>
          <a:lstStyle/>
          <a:p>
            <a:r>
              <a:rPr lang="de-DE" sz="1050" dirty="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Gymnasium Schönefeld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994067"/>
            <a:ext cx="8915400" cy="4209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Bezug des Neubaus </a:t>
            </a:r>
            <a:b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in den Osterferien 2020</a:t>
            </a:r>
          </a:p>
          <a:p>
            <a:pPr lvl="1"/>
            <a:r>
              <a:rPr lang="de-DE" sz="2400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de-DE" sz="2400" dirty="0" smtClean="0">
                <a:solidFill>
                  <a:schemeClr val="accent4">
                    <a:lumMod val="50000"/>
                  </a:schemeClr>
                </a:solidFill>
              </a:rPr>
              <a:t>m Alt-Schönefelder Dorfanger</a:t>
            </a:r>
          </a:p>
          <a:p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79" y="1844299"/>
            <a:ext cx="5166101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8536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89862" cy="31423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1" y="-75554"/>
            <a:ext cx="4290600" cy="32179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42396"/>
            <a:ext cx="3817479" cy="319016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0" y="-23884"/>
            <a:ext cx="4221706" cy="31662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79" y="3142396"/>
            <a:ext cx="5671403" cy="31901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86" y="3142397"/>
            <a:ext cx="4152814" cy="31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Gymnasium Schönefeld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lnSpc>
                <a:spcPct val="50000"/>
              </a:lnSpc>
            </a:pPr>
            <a:endParaRPr lang="de-DE" sz="2800" dirty="0" smtClean="0"/>
          </a:p>
          <a:p>
            <a:pPr>
              <a:lnSpc>
                <a:spcPct val="50000"/>
              </a:lnSpc>
            </a:pPr>
            <a:endParaRPr lang="de-DE" sz="2800" dirty="0"/>
          </a:p>
          <a:p>
            <a:pPr>
              <a:lnSpc>
                <a:spcPct val="50000"/>
              </a:lnSpc>
            </a:pPr>
            <a:endParaRPr lang="de-DE" sz="2800" dirty="0" smtClean="0"/>
          </a:p>
          <a:p>
            <a:pPr>
              <a:lnSpc>
                <a:spcPct val="50000"/>
              </a:lnSpc>
            </a:pPr>
            <a:r>
              <a:rPr lang="de-DE" sz="2800" dirty="0" smtClean="0"/>
              <a:t>Einweihungsveranstaltung</a:t>
            </a:r>
          </a:p>
          <a:p>
            <a:pPr>
              <a:lnSpc>
                <a:spcPct val="50000"/>
              </a:lnSpc>
            </a:pPr>
            <a:r>
              <a:rPr lang="de-DE" sz="2800" dirty="0"/>
              <a:t>a</a:t>
            </a:r>
            <a:r>
              <a:rPr lang="de-DE" sz="2800" dirty="0" smtClean="0"/>
              <a:t>m 14. September 2020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69" y="1845734"/>
            <a:ext cx="3041543" cy="23008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9" y="4020182"/>
            <a:ext cx="2859011" cy="21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4">
                    <a:lumMod val="50000"/>
                  </a:schemeClr>
                </a:solidFill>
              </a:rPr>
              <a:t>Moderne Schule mit modernen Werten</a:t>
            </a:r>
            <a:endParaRPr lang="de-DE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4367" y="1857295"/>
            <a:ext cx="9829376" cy="4209010"/>
          </a:xfrm>
        </p:spPr>
        <p:txBody>
          <a:bodyPr>
            <a:normAutofit/>
          </a:bodyPr>
          <a:lstStyle/>
          <a:p>
            <a:endParaRPr lang="de-DE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4">
                    <a:lumMod val="50000"/>
                  </a:schemeClr>
                </a:solidFill>
              </a:rPr>
              <a:t>Digitalisierung mit Ausbau der Kernkompetenzen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Interaktive Tafeln, Tablets, Notebooks &amp; Handschriftlichkeit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Digitale &amp; analoge Kommunikation</a:t>
            </a:r>
          </a:p>
          <a:p>
            <a:pPr lvl="1"/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>Leistungsbereitschaft, Gemeinschaft &amp; respektvoller Umgang</a:t>
            </a:r>
          </a:p>
          <a:p>
            <a:pPr marL="201168" lvl="1" indent="0">
              <a:buNone/>
            </a:pPr>
            <a: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de-DE" sz="2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de-DE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99954" y="6459785"/>
            <a:ext cx="6571591" cy="365125"/>
          </a:xfrm>
        </p:spPr>
        <p:txBody>
          <a:bodyPr/>
          <a:lstStyle/>
          <a:p>
            <a:r>
              <a:rPr lang="de-DE" sz="1050" smtClean="0">
                <a:solidFill>
                  <a:schemeClr val="accent4">
                    <a:lumMod val="50000"/>
                  </a:schemeClr>
                </a:solidFill>
              </a:rPr>
              <a:t>Gymnasium Schönefeld    |    TAG DER OFFENEN TÜR   |    Januar 2021</a:t>
            </a:r>
            <a:endParaRPr lang="de-DE" sz="10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389</Words>
  <Application>Microsoft Office PowerPoint</Application>
  <PresentationFormat>Breitbild</PresentationFormat>
  <Paragraphs>116</Paragraphs>
  <Slides>14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Cambria</vt:lpstr>
      <vt:lpstr>Rückblick</vt:lpstr>
      <vt:lpstr>PowerPoint-Präsentation</vt:lpstr>
      <vt:lpstr>Informationen</vt:lpstr>
      <vt:lpstr>Schulleitung</vt:lpstr>
      <vt:lpstr>Kollegium</vt:lpstr>
      <vt:lpstr>Gymnasium Schönefeld</vt:lpstr>
      <vt:lpstr>Gymnasium Schönefeld</vt:lpstr>
      <vt:lpstr>PowerPoint-Präsentation</vt:lpstr>
      <vt:lpstr>Gymnasium Schönefeld</vt:lpstr>
      <vt:lpstr>Moderne Schule mit modernen Werten</vt:lpstr>
      <vt:lpstr>Grundsätze unserer pädagogischen Arbeit</vt:lpstr>
      <vt:lpstr>Möglichkeiten der Mitwirkung</vt:lpstr>
      <vt:lpstr>geplante Schulfahrten</vt:lpstr>
      <vt:lpstr>Unterrichtszeiten</vt:lpstr>
      <vt:lpstr>Kontaktdaten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Schönefeld</dc:title>
  <dc:creator>Hübner</dc:creator>
  <cp:lastModifiedBy>Mirko Hübner</cp:lastModifiedBy>
  <cp:revision>106</cp:revision>
  <cp:lastPrinted>2020-12-14T12:14:22Z</cp:lastPrinted>
  <dcterms:created xsi:type="dcterms:W3CDTF">2017-10-24T15:26:46Z</dcterms:created>
  <dcterms:modified xsi:type="dcterms:W3CDTF">2020-12-14T14:14:45Z</dcterms:modified>
</cp:coreProperties>
</file>